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ist"/>
      <p:regular r:id="rId17"/>
    </p:embeddedFont>
    <p:embeddedFont>
      <p:font typeface="Geist"/>
      <p:regular r:id="rId18"/>
    </p:embeddedFont>
    <p:embeddedFont>
      <p:font typeface="Geist"/>
      <p:regular r:id="rId19"/>
    </p:embeddedFont>
    <p:embeddedFont>
      <p:font typeface="Geis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-6.png>
</file>

<file path=ppt/media/image-10-7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10.svg>
</file>

<file path=ppt/media/image-3-11.png>
</file>

<file path=ppt/media/image-3-12.png>
</file>

<file path=ppt/media/image-3-13.svg>
</file>

<file path=ppt/media/image-3-14.png>
</file>

<file path=ppt/media/image-3-15.png>
</file>

<file path=ppt/media/image-3-16.svg>
</file>

<file path=ppt/media/image-3-2.png>
</file>

<file path=ppt/media/image-3-3.png>
</file>

<file path=ppt/media/image-3-4.svg>
</file>

<file path=ppt/media/image-3-5.png>
</file>

<file path=ppt/media/image-3-6.png>
</file>

<file path=ppt/media/image-3-7.svg>
</file>

<file path=ppt/media/image-3-8.png>
</file>

<file path=ppt/media/image-3-9.png>
</file>

<file path=ppt/media/image-4-1.png>
</file>

<file path=ppt/media/image-4-2.png>
</file>

<file path=ppt/media/image-4-3.png>
</file>

<file path=ppt/media/image-5-1.png>
</file>

<file path=ppt/media/image-5-10.png>
</file>

<file path=ppt/media/image-5-1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5-8.png>
</file>

<file path=ppt/media/image-5-9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7" Type="http://schemas.openxmlformats.org/officeDocument/2006/relationships/image" Target="../media/image-10-7.png"/><Relationship Id="rId8" Type="http://schemas.openxmlformats.org/officeDocument/2006/relationships/slideLayout" Target="../slideLayouts/slideLayout11.xml"/><Relationship Id="rId9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image" Target="../media/image-3-8.png"/><Relationship Id="rId9" Type="http://schemas.openxmlformats.org/officeDocument/2006/relationships/image" Target="../media/image-3-9.png"/><Relationship Id="rId10" Type="http://schemas.openxmlformats.org/officeDocument/2006/relationships/image" Target="../media/image-3-10.svg"/><Relationship Id="rId11" Type="http://schemas.openxmlformats.org/officeDocument/2006/relationships/image" Target="../media/image-3-11.png"/><Relationship Id="rId12" Type="http://schemas.openxmlformats.org/officeDocument/2006/relationships/image" Target="../media/image-3-12.png"/><Relationship Id="rId13" Type="http://schemas.openxmlformats.org/officeDocument/2006/relationships/image" Target="../media/image-3-13.svg"/><Relationship Id="rId14" Type="http://schemas.openxmlformats.org/officeDocument/2006/relationships/image" Target="../media/image-3-14.png"/><Relationship Id="rId15" Type="http://schemas.openxmlformats.org/officeDocument/2006/relationships/image" Target="../media/image-3-15.png"/><Relationship Id="rId16" Type="http://schemas.openxmlformats.org/officeDocument/2006/relationships/image" Target="../media/image-3-16.svg"/><Relationship Id="rId17" Type="http://schemas.openxmlformats.org/officeDocument/2006/relationships/slideLayout" Target="../slideLayouts/slideLayout4.xml"/><Relationship Id="rId1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8" Type="http://schemas.openxmlformats.org/officeDocument/2006/relationships/image" Target="../media/image-5-8.png"/><Relationship Id="rId9" Type="http://schemas.openxmlformats.org/officeDocument/2006/relationships/image" Target="../media/image-5-9.png"/><Relationship Id="rId10" Type="http://schemas.openxmlformats.org/officeDocument/2006/relationships/image" Target="../media/image-5-10.png"/><Relationship Id="rId11" Type="http://schemas.openxmlformats.org/officeDocument/2006/relationships/image" Target="../media/image-5-11.png"/><Relationship Id="rId12" Type="http://schemas.openxmlformats.org/officeDocument/2006/relationships/slideLayout" Target="../slideLayouts/slideLayout6.xml"/><Relationship Id="rId1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912745"/>
            <a:ext cx="75564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ProfitLens: Visualizing E-Commerce Trends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727138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Understanding which products, regions, and discount strategies drive the highest profitability through data-driven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99993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Expected Outcomes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977271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343626"/>
            <a:ext cx="3664744" cy="30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2517934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Clean Dataset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3022521"/>
            <a:ext cx="36647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Organized, standardized data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685348" y="1977271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348" y="2343626"/>
            <a:ext cx="3664863" cy="30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685348" y="2517934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Profitability Insights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4685348" y="3022521"/>
            <a:ext cx="366486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Identify key profit drivers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3714155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057769"/>
            <a:ext cx="3664744" cy="30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4254818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Visual Dashboard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93790" y="4759404"/>
            <a:ext cx="36647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Interactive data insights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4685348" y="3714155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5348" y="4057769"/>
            <a:ext cx="3664863" cy="3048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4685348" y="4254818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Predictive Model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4685348" y="4759404"/>
            <a:ext cx="366486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Future sales forecasting</a:t>
            </a:r>
            <a:endParaRPr lang="en-US" sz="1750" dirty="0"/>
          </a:p>
        </p:txBody>
      </p:sp>
      <p:sp>
        <p:nvSpPr>
          <p:cNvPr id="20" name="Text 13"/>
          <p:cNvSpPr/>
          <p:nvPr/>
        </p:nvSpPr>
        <p:spPr>
          <a:xfrm>
            <a:off x="793790" y="5451038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05</a:t>
            </a:r>
            <a:endParaRPr lang="en-US" sz="1750" dirty="0"/>
          </a:p>
        </p:txBody>
      </p:sp>
      <p:pic>
        <p:nvPicPr>
          <p:cNvPr id="21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772031"/>
            <a:ext cx="3664744" cy="30480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793790" y="5991701"/>
            <a:ext cx="3664744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Actionable Recommendations</a:t>
            </a:r>
            <a:endParaRPr lang="en-US" sz="2200" dirty="0"/>
          </a:p>
        </p:txBody>
      </p:sp>
      <p:sp>
        <p:nvSpPr>
          <p:cNvPr id="23" name="Text 15"/>
          <p:cNvSpPr/>
          <p:nvPr/>
        </p:nvSpPr>
        <p:spPr>
          <a:xfrm>
            <a:off x="793790" y="6864787"/>
            <a:ext cx="36647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Data-driven strategies for growth</a:t>
            </a:r>
            <a:endParaRPr lang="en-US" sz="1750" dirty="0"/>
          </a:p>
        </p:txBody>
      </p:sp>
      <p:sp>
        <p:nvSpPr>
          <p:cNvPr id="24" name="Text 16"/>
          <p:cNvSpPr/>
          <p:nvPr/>
        </p:nvSpPr>
        <p:spPr>
          <a:xfrm>
            <a:off x="4685348" y="5451038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06</a:t>
            </a:r>
            <a:endParaRPr lang="en-US" sz="1750" dirty="0"/>
          </a:p>
        </p:txBody>
      </p:sp>
      <p:pic>
        <p:nvPicPr>
          <p:cNvPr id="25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5348" y="5794653"/>
            <a:ext cx="3664863" cy="30480"/>
          </a:xfrm>
          <a:prstGeom prst="rect">
            <a:avLst/>
          </a:prstGeom>
        </p:spPr>
      </p:pic>
      <p:sp>
        <p:nvSpPr>
          <p:cNvPr id="26" name="Text 17"/>
          <p:cNvSpPr/>
          <p:nvPr/>
        </p:nvSpPr>
        <p:spPr>
          <a:xfrm>
            <a:off x="4685348" y="5991701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Bonus</a:t>
            </a:r>
            <a:endParaRPr lang="en-US" sz="2200" dirty="0"/>
          </a:p>
        </p:txBody>
      </p:sp>
      <p:sp>
        <p:nvSpPr>
          <p:cNvPr id="27" name="Text 18"/>
          <p:cNvSpPr/>
          <p:nvPr/>
        </p:nvSpPr>
        <p:spPr>
          <a:xfrm>
            <a:off x="4685348" y="6496288"/>
            <a:ext cx="366486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UofT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7BA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color schemes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for Excel and Power BI (available in readme)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54172"/>
            <a:ext cx="6597372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The Business Challenge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58264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Our Mission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5827395"/>
            <a:ext cx="6244709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Analyze e-commerce data from Kaggle to uncover how products, regions, and discounts impact sales and profit. Discover which business areas generate the most revenue and enable smarter, data-driven decisions.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5158264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Why It Matters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599521" y="5827395"/>
            <a:ext cx="62447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Companies need clear insights into profitability drivers to optimize strategies, reduce waste, and maximize returns across categories and regions.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820" y="630793"/>
            <a:ext cx="4663440" cy="606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Project Objectives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52820" y="1516856"/>
            <a:ext cx="3825954" cy="2064663"/>
          </a:xfrm>
          <a:prstGeom prst="roundRect">
            <a:avLst>
              <a:gd name="adj" fmla="val 379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132" y="1726168"/>
            <a:ext cx="559594" cy="559594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5960" y="1879997"/>
            <a:ext cx="251817" cy="25181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62132" y="2472214"/>
            <a:ext cx="2331720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Data Preparation</a:t>
            </a:r>
            <a:endParaRPr lang="en-US" sz="1800" dirty="0"/>
          </a:p>
        </p:txBody>
      </p:sp>
      <p:sp>
        <p:nvSpPr>
          <p:cNvPr id="8" name="Text 3"/>
          <p:cNvSpPr/>
          <p:nvPr/>
        </p:nvSpPr>
        <p:spPr>
          <a:xfrm>
            <a:off x="862132" y="2887147"/>
            <a:ext cx="3407331" cy="242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Clean and organize raw data</a:t>
            </a:r>
            <a:endParaRPr lang="en-US" sz="1450" dirty="0"/>
          </a:p>
        </p:txBody>
      </p:sp>
      <p:sp>
        <p:nvSpPr>
          <p:cNvPr id="9" name="Shape 4"/>
          <p:cNvSpPr/>
          <p:nvPr/>
        </p:nvSpPr>
        <p:spPr>
          <a:xfrm>
            <a:off x="4665226" y="1516856"/>
            <a:ext cx="3825954" cy="2064663"/>
          </a:xfrm>
          <a:prstGeom prst="roundRect">
            <a:avLst>
              <a:gd name="adj" fmla="val 379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4538" y="1726168"/>
            <a:ext cx="559594" cy="559594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28367" y="1879997"/>
            <a:ext cx="251817" cy="251817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4874538" y="2472214"/>
            <a:ext cx="2331720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Pattern Discovery</a:t>
            </a:r>
            <a:endParaRPr lang="en-US" sz="1800" dirty="0"/>
          </a:p>
        </p:txBody>
      </p:sp>
      <p:sp>
        <p:nvSpPr>
          <p:cNvPr id="13" name="Text 6"/>
          <p:cNvSpPr/>
          <p:nvPr/>
        </p:nvSpPr>
        <p:spPr>
          <a:xfrm>
            <a:off x="4874538" y="2887147"/>
            <a:ext cx="3407331" cy="485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Identify sales, profit, and discount relationships</a:t>
            </a:r>
            <a:endParaRPr lang="en-US" sz="1450" dirty="0"/>
          </a:p>
        </p:txBody>
      </p:sp>
      <p:sp>
        <p:nvSpPr>
          <p:cNvPr id="14" name="Shape 7"/>
          <p:cNvSpPr/>
          <p:nvPr/>
        </p:nvSpPr>
        <p:spPr>
          <a:xfrm>
            <a:off x="652820" y="3767971"/>
            <a:ext cx="3825954" cy="1822132"/>
          </a:xfrm>
          <a:prstGeom prst="roundRect">
            <a:avLst>
              <a:gd name="adj" fmla="val 4300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2132" y="3977283"/>
            <a:ext cx="559594" cy="559594"/>
          </a:xfrm>
          <a:prstGeom prst="rect">
            <a:avLst/>
          </a:prstGeom>
        </p:spPr>
      </p:pic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15960" y="4131112"/>
            <a:ext cx="251817" cy="251817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862132" y="4723328"/>
            <a:ext cx="2374463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Profitability Analysis</a:t>
            </a:r>
            <a:endParaRPr lang="en-US" sz="1800" dirty="0"/>
          </a:p>
        </p:txBody>
      </p:sp>
      <p:sp>
        <p:nvSpPr>
          <p:cNvPr id="18" name="Text 9"/>
          <p:cNvSpPr/>
          <p:nvPr/>
        </p:nvSpPr>
        <p:spPr>
          <a:xfrm>
            <a:off x="862132" y="5138261"/>
            <a:ext cx="3407331" cy="242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Spot most profitable categories/regions</a:t>
            </a:r>
            <a:endParaRPr lang="en-US" sz="1450" dirty="0"/>
          </a:p>
        </p:txBody>
      </p:sp>
      <p:sp>
        <p:nvSpPr>
          <p:cNvPr id="19" name="Shape 10"/>
          <p:cNvSpPr/>
          <p:nvPr/>
        </p:nvSpPr>
        <p:spPr>
          <a:xfrm>
            <a:off x="4665226" y="3767971"/>
            <a:ext cx="3825954" cy="1822132"/>
          </a:xfrm>
          <a:prstGeom prst="roundRect">
            <a:avLst>
              <a:gd name="adj" fmla="val 4300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20" name="Image 7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874538" y="3977283"/>
            <a:ext cx="559594" cy="559594"/>
          </a:xfrm>
          <a:prstGeom prst="rect">
            <a:avLst/>
          </a:prstGeom>
        </p:spPr>
      </p:pic>
      <p:pic>
        <p:nvPicPr>
          <p:cNvPr id="21" name="Image 8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028367" y="4131112"/>
            <a:ext cx="251817" cy="251817"/>
          </a:xfrm>
          <a:prstGeom prst="rect">
            <a:avLst/>
          </a:prstGeom>
        </p:spPr>
      </p:pic>
      <p:sp>
        <p:nvSpPr>
          <p:cNvPr id="22" name="Text 11"/>
          <p:cNvSpPr/>
          <p:nvPr/>
        </p:nvSpPr>
        <p:spPr>
          <a:xfrm>
            <a:off x="4874538" y="4723328"/>
            <a:ext cx="2331720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Visual Insights</a:t>
            </a:r>
            <a:endParaRPr lang="en-US" sz="1800" dirty="0"/>
          </a:p>
        </p:txBody>
      </p:sp>
      <p:sp>
        <p:nvSpPr>
          <p:cNvPr id="23" name="Text 12"/>
          <p:cNvSpPr/>
          <p:nvPr/>
        </p:nvSpPr>
        <p:spPr>
          <a:xfrm>
            <a:off x="4874538" y="5138261"/>
            <a:ext cx="3407331" cy="242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Communicate results with clear charts</a:t>
            </a:r>
            <a:endParaRPr lang="en-US" sz="1450" dirty="0"/>
          </a:p>
        </p:txBody>
      </p:sp>
      <p:sp>
        <p:nvSpPr>
          <p:cNvPr id="24" name="Shape 13"/>
          <p:cNvSpPr/>
          <p:nvPr/>
        </p:nvSpPr>
        <p:spPr>
          <a:xfrm>
            <a:off x="652820" y="5776555"/>
            <a:ext cx="7838361" cy="1822132"/>
          </a:xfrm>
          <a:prstGeom prst="roundRect">
            <a:avLst>
              <a:gd name="adj" fmla="val 4300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25" name="Image 9" descr="preencoded.png">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2132" y="5985867"/>
            <a:ext cx="559594" cy="559594"/>
          </a:xfrm>
          <a:prstGeom prst="rect">
            <a:avLst/>
          </a:prstGeom>
        </p:spPr>
      </p:pic>
      <p:pic>
        <p:nvPicPr>
          <p:cNvPr id="26" name="Image 10" descr="preencoded.png">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15960" y="6139696"/>
            <a:ext cx="251817" cy="251817"/>
          </a:xfrm>
          <a:prstGeom prst="rect">
            <a:avLst/>
          </a:prstGeom>
        </p:spPr>
      </p:pic>
      <p:sp>
        <p:nvSpPr>
          <p:cNvPr id="27" name="Text 14"/>
          <p:cNvSpPr/>
          <p:nvPr/>
        </p:nvSpPr>
        <p:spPr>
          <a:xfrm>
            <a:off x="862132" y="6731913"/>
            <a:ext cx="2331720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Predictive Modeling</a:t>
            </a:r>
            <a:endParaRPr lang="en-US" sz="1800" dirty="0"/>
          </a:p>
        </p:txBody>
      </p:sp>
      <p:sp>
        <p:nvSpPr>
          <p:cNvPr id="28" name="Text 15"/>
          <p:cNvSpPr/>
          <p:nvPr/>
        </p:nvSpPr>
        <p:spPr>
          <a:xfrm>
            <a:off x="862132" y="7146846"/>
            <a:ext cx="7419737" cy="242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Forecast future profit and sales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191" y="603647"/>
            <a:ext cx="6367582" cy="713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3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Team &amp; Responsibilities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8191" y="1755934"/>
            <a:ext cx="4181713" cy="41817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8191" y="6157079"/>
            <a:ext cx="2743795" cy="356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1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Vikrama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68191" y="6645473"/>
            <a:ext cx="4181713" cy="856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Business proposal development, project naming, data cleaning, experiments, and code review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4224" y="1755934"/>
            <a:ext cx="4181832" cy="41818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24224" y="6157198"/>
            <a:ext cx="2743795" cy="356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1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Iryna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224224" y="6645592"/>
            <a:ext cx="4181832" cy="570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Dataset selection, data exploration, KPI development, and setting business goals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0377" y="1755934"/>
            <a:ext cx="4181832" cy="41818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0377" y="6157198"/>
            <a:ext cx="2743795" cy="356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1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Paul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680377" y="6645592"/>
            <a:ext cx="4181832" cy="1141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Repository management, project tracking, data exploration and cleaning, slides, visualization, and presentation management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334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3427" y="591979"/>
            <a:ext cx="5514499" cy="699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Key Data Parameters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3427" y="1937385"/>
            <a:ext cx="3710940" cy="1542574"/>
          </a:xfrm>
          <a:prstGeom prst="roundRect">
            <a:avLst>
              <a:gd name="adj" fmla="val 9484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427" y="1906905"/>
            <a:ext cx="3710940" cy="121920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614488"/>
            <a:ext cx="645795" cy="64579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479715" y="1769507"/>
            <a:ext cx="25824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3"/>
          <p:cNvSpPr/>
          <p:nvPr/>
        </p:nvSpPr>
        <p:spPr>
          <a:xfrm>
            <a:off x="999173" y="2475548"/>
            <a:ext cx="2690812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Price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999173" y="2954417"/>
            <a:ext cx="3219450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Pricing &amp; revenue</a:t>
            </a:r>
            <a:endParaRPr lang="en-US" sz="1650" dirty="0"/>
          </a:p>
        </p:txBody>
      </p:sp>
      <p:sp>
        <p:nvSpPr>
          <p:cNvPr id="10" name="Shape 5"/>
          <p:cNvSpPr/>
          <p:nvPr/>
        </p:nvSpPr>
        <p:spPr>
          <a:xfrm>
            <a:off x="4679633" y="1937385"/>
            <a:ext cx="3710940" cy="1542574"/>
          </a:xfrm>
          <a:prstGeom prst="roundRect">
            <a:avLst>
              <a:gd name="adj" fmla="val 9484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9633" y="1906905"/>
            <a:ext cx="3710940" cy="121920"/>
          </a:xfrm>
          <a:prstGeom prst="rect">
            <a:avLst/>
          </a:prstGeom>
        </p:spPr>
      </p:pic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2205" y="1614488"/>
            <a:ext cx="645795" cy="64579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405920" y="1769507"/>
            <a:ext cx="25824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2</a:t>
            </a:r>
            <a:endParaRPr lang="en-US" sz="2000" dirty="0"/>
          </a:p>
        </p:txBody>
      </p:sp>
      <p:sp>
        <p:nvSpPr>
          <p:cNvPr id="14" name="Text 7"/>
          <p:cNvSpPr/>
          <p:nvPr/>
        </p:nvSpPr>
        <p:spPr>
          <a:xfrm>
            <a:off x="4925378" y="2475548"/>
            <a:ext cx="2690812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Product Quantity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4925378" y="2954417"/>
            <a:ext cx="3219450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Volume &amp; inventory</a:t>
            </a:r>
            <a:endParaRPr lang="en-US" sz="1650" dirty="0"/>
          </a:p>
        </p:txBody>
      </p:sp>
      <p:sp>
        <p:nvSpPr>
          <p:cNvPr id="16" name="Shape 9"/>
          <p:cNvSpPr/>
          <p:nvPr/>
        </p:nvSpPr>
        <p:spPr>
          <a:xfrm>
            <a:off x="753427" y="4018121"/>
            <a:ext cx="3710940" cy="1542574"/>
          </a:xfrm>
          <a:prstGeom prst="roundRect">
            <a:avLst>
              <a:gd name="adj" fmla="val 9484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1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427" y="3987641"/>
            <a:ext cx="3710940" cy="121920"/>
          </a:xfrm>
          <a:prstGeom prst="rect">
            <a:avLst/>
          </a:prstGeom>
        </p:spPr>
      </p:pic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6000" y="3695224"/>
            <a:ext cx="645795" cy="645795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2479715" y="3850243"/>
            <a:ext cx="25824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3</a:t>
            </a:r>
            <a:endParaRPr lang="en-US" sz="2000" dirty="0"/>
          </a:p>
        </p:txBody>
      </p:sp>
      <p:sp>
        <p:nvSpPr>
          <p:cNvPr id="20" name="Text 11"/>
          <p:cNvSpPr/>
          <p:nvPr/>
        </p:nvSpPr>
        <p:spPr>
          <a:xfrm>
            <a:off x="999173" y="4556284"/>
            <a:ext cx="2690812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State</a:t>
            </a:r>
            <a:endParaRPr lang="en-US" sz="2100" dirty="0"/>
          </a:p>
        </p:txBody>
      </p:sp>
      <p:sp>
        <p:nvSpPr>
          <p:cNvPr id="21" name="Text 12"/>
          <p:cNvSpPr/>
          <p:nvPr/>
        </p:nvSpPr>
        <p:spPr>
          <a:xfrm>
            <a:off x="999173" y="5035153"/>
            <a:ext cx="3219450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Regional performance</a:t>
            </a:r>
            <a:endParaRPr lang="en-US" sz="1650" dirty="0"/>
          </a:p>
        </p:txBody>
      </p:sp>
      <p:sp>
        <p:nvSpPr>
          <p:cNvPr id="22" name="Shape 13"/>
          <p:cNvSpPr/>
          <p:nvPr/>
        </p:nvSpPr>
        <p:spPr>
          <a:xfrm>
            <a:off x="4679633" y="4018121"/>
            <a:ext cx="3710940" cy="1542574"/>
          </a:xfrm>
          <a:prstGeom prst="roundRect">
            <a:avLst>
              <a:gd name="adj" fmla="val 9484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23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79633" y="3987641"/>
            <a:ext cx="3710940" cy="121920"/>
          </a:xfrm>
          <a:prstGeom prst="rect">
            <a:avLst/>
          </a:prstGeom>
        </p:spPr>
      </p:pic>
      <p:pic>
        <p:nvPicPr>
          <p:cNvPr id="24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12205" y="3695224"/>
            <a:ext cx="645795" cy="645795"/>
          </a:xfrm>
          <a:prstGeom prst="rect">
            <a:avLst/>
          </a:prstGeom>
        </p:spPr>
      </p:pic>
      <p:sp>
        <p:nvSpPr>
          <p:cNvPr id="25" name="Text 14"/>
          <p:cNvSpPr/>
          <p:nvPr/>
        </p:nvSpPr>
        <p:spPr>
          <a:xfrm>
            <a:off x="6405920" y="3850243"/>
            <a:ext cx="25824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4</a:t>
            </a:r>
            <a:endParaRPr lang="en-US" sz="2000" dirty="0"/>
          </a:p>
        </p:txBody>
      </p:sp>
      <p:sp>
        <p:nvSpPr>
          <p:cNvPr id="26" name="Text 15"/>
          <p:cNvSpPr/>
          <p:nvPr/>
        </p:nvSpPr>
        <p:spPr>
          <a:xfrm>
            <a:off x="4925378" y="4556284"/>
            <a:ext cx="2690812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Repeat orders</a:t>
            </a:r>
            <a:endParaRPr lang="en-US" sz="2100" dirty="0"/>
          </a:p>
        </p:txBody>
      </p:sp>
      <p:sp>
        <p:nvSpPr>
          <p:cNvPr id="27" name="Text 16"/>
          <p:cNvSpPr/>
          <p:nvPr/>
        </p:nvSpPr>
        <p:spPr>
          <a:xfrm>
            <a:off x="4925378" y="5035153"/>
            <a:ext cx="3219450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Driving returning customers</a:t>
            </a:r>
            <a:endParaRPr lang="en-US" sz="1650" dirty="0"/>
          </a:p>
        </p:txBody>
      </p:sp>
      <p:sp>
        <p:nvSpPr>
          <p:cNvPr id="28" name="Shape 17"/>
          <p:cNvSpPr/>
          <p:nvPr/>
        </p:nvSpPr>
        <p:spPr>
          <a:xfrm>
            <a:off x="753427" y="6098857"/>
            <a:ext cx="7637145" cy="1542574"/>
          </a:xfrm>
          <a:prstGeom prst="roundRect">
            <a:avLst>
              <a:gd name="adj" fmla="val 9484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29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3427" y="6068378"/>
            <a:ext cx="7637145" cy="121920"/>
          </a:xfrm>
          <a:prstGeom prst="rect">
            <a:avLst/>
          </a:prstGeom>
        </p:spPr>
      </p:pic>
      <p:pic>
        <p:nvPicPr>
          <p:cNvPr id="30" name="Image 10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49103" y="5775960"/>
            <a:ext cx="645795" cy="645795"/>
          </a:xfrm>
          <a:prstGeom prst="rect">
            <a:avLst/>
          </a:prstGeom>
        </p:spPr>
      </p:pic>
      <p:sp>
        <p:nvSpPr>
          <p:cNvPr id="31" name="Text 18"/>
          <p:cNvSpPr/>
          <p:nvPr/>
        </p:nvSpPr>
        <p:spPr>
          <a:xfrm>
            <a:off x="4442817" y="5930979"/>
            <a:ext cx="25824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5</a:t>
            </a:r>
            <a:endParaRPr lang="en-US" sz="2000" dirty="0"/>
          </a:p>
        </p:txBody>
      </p:sp>
      <p:sp>
        <p:nvSpPr>
          <p:cNvPr id="32" name="Text 19"/>
          <p:cNvSpPr/>
          <p:nvPr/>
        </p:nvSpPr>
        <p:spPr>
          <a:xfrm>
            <a:off x="999173" y="6637020"/>
            <a:ext cx="2690812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Date</a:t>
            </a:r>
            <a:endParaRPr lang="en-US" sz="2100" dirty="0"/>
          </a:p>
        </p:txBody>
      </p:sp>
      <p:sp>
        <p:nvSpPr>
          <p:cNvPr id="33" name="Text 20"/>
          <p:cNvSpPr/>
          <p:nvPr/>
        </p:nvSpPr>
        <p:spPr>
          <a:xfrm>
            <a:off x="999173" y="7115889"/>
            <a:ext cx="7145655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Temporal trends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5544"/>
            <a:ext cx="646807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Data Cleaning Strategy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99636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Essential Steps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80190" y="3468767"/>
            <a:ext cx="35015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Remove unnecessary columns (index, promotion-ids)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432459"/>
            <a:ext cx="35015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Handle missing values in Courier Status, currency, Amount, ship-city, ship-state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396151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Convert Date to proper format for time-based analysis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065044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Standardize text formats to lowercase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2799636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Data Enhancement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342721" y="3468767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Check and remove duplicate Order IDs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4137660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Group similar order statuses for consistency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4806553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Ensure currency consistency (convert to INR)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5475446"/>
            <a:ext cx="35015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Add derived columns: Profit Margin, Month/Year extractions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4393"/>
            <a:ext cx="5886926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Analysis Focus Areas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31670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158484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Product Insights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2663071"/>
            <a:ext cx="619553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Top selling and highest revenue categories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92554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3519368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Regional Insights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023955"/>
            <a:ext cx="619553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Most profitable states and cities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53439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488025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Order Performance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5384840"/>
            <a:ext cx="619553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Amazon vs Merchant fulfillment comparison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014323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54674" y="6241137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Sales Patterns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154674" y="6745724"/>
            <a:ext cx="619553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Impact of discounts, promotions and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repeat orders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72822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Visualizations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50099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Plotly, Seaborn, Matplotlib: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Compare product performance across types.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318992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Power BI: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Track shipped, cancelled, and pending orders.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693087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Monthly Sales Trends: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Identify seasonal spikes and patterns.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067181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Correlation Heatmap: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Understand relationships between sales, quantity, and discounts.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27534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Risks &amp; Challenges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04812"/>
            <a:ext cx="3664744" cy="2566868"/>
          </a:xfrm>
          <a:prstGeom prst="roundRect">
            <a:avLst>
              <a:gd name="adj" fmla="val 5700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10" y="2304812"/>
            <a:ext cx="121920" cy="256686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42524" y="2562106"/>
            <a:ext cx="3058716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Profit Margin Calculation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142524" y="3435191"/>
            <a:ext cx="3058716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 clear methodology to calculate profit margins given current dataset limitations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685348" y="2304812"/>
            <a:ext cx="3664863" cy="2566868"/>
          </a:xfrm>
          <a:prstGeom prst="roundRect">
            <a:avLst>
              <a:gd name="adj" fmla="val 5700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868" y="2304812"/>
            <a:ext cx="121920" cy="25668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034082" y="2562106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Cost Data Gaps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034082" y="3066693"/>
            <a:ext cx="3058835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Lack of cost and Bill of Materials (BOM) data restricts deeper financial analysis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098494"/>
            <a:ext cx="3664744" cy="1903571"/>
          </a:xfrm>
          <a:prstGeom prst="roundRect">
            <a:avLst>
              <a:gd name="adj" fmla="val 7686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5098494"/>
            <a:ext cx="121920" cy="190357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42524" y="5355788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Time Constraints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142524" y="5860375"/>
            <a:ext cx="3058716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Limited project timeline requires prioritization of key deliverables and analysis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4685348" y="5098494"/>
            <a:ext cx="3664863" cy="1903571"/>
          </a:xfrm>
          <a:prstGeom prst="roundRect">
            <a:avLst>
              <a:gd name="adj" fmla="val 7686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4868" y="5098494"/>
            <a:ext cx="121920" cy="190357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5034082" y="5355788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PM methodology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5034082" y="5860375"/>
            <a:ext cx="305883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GitHub Project used with agile methods.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2025-11-15T05:16:31Z</dcterms:created>
  <dcterms:modified xsi:type="dcterms:W3CDTF">2025-11-15T05:16:31Z</dcterms:modified>
</cp:coreProperties>
</file>